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0"/>
            <a:ext cx="7772400" cy="838199"/>
          </a:xfrm>
        </p:spPr>
        <p:txBody>
          <a:bodyPr>
            <a:noAutofit/>
          </a:bodyPr>
          <a:lstStyle/>
          <a:p>
            <a:pPr algn="l"/>
            <a:r>
              <a:rPr lang="en-US" sz="3000" dirty="0" smtClean="0"/>
              <a:t>The </a:t>
            </a:r>
            <a:r>
              <a:rPr lang="en-US" sz="3000" dirty="0" err="1" smtClean="0"/>
              <a:t>sence</a:t>
            </a:r>
            <a:r>
              <a:rPr lang="en-US" sz="3000" dirty="0" smtClean="0"/>
              <a:t> organ </a:t>
            </a:r>
            <a:br>
              <a:rPr lang="en-US" sz="3000" dirty="0" smtClean="0"/>
            </a:br>
            <a:r>
              <a:rPr lang="en-US" sz="3000" dirty="0" smtClean="0"/>
              <a:t>1- The Eye </a:t>
            </a:r>
            <a:endParaRPr lang="ar-IQ" sz="3000" dirty="0"/>
          </a:p>
        </p:txBody>
      </p:sp>
      <p:sp>
        <p:nvSpPr>
          <p:cNvPr id="3" name="Subtitle 2"/>
          <p:cNvSpPr>
            <a:spLocks noGrp="1"/>
          </p:cNvSpPr>
          <p:nvPr>
            <p:ph type="subTitle" idx="1"/>
          </p:nvPr>
        </p:nvSpPr>
        <p:spPr>
          <a:xfrm>
            <a:off x="381000" y="990600"/>
            <a:ext cx="8382000" cy="5562600"/>
          </a:xfrm>
        </p:spPr>
        <p:txBody>
          <a:bodyPr>
            <a:noAutofit/>
          </a:bodyPr>
          <a:lstStyle/>
          <a:p>
            <a:pPr algn="l"/>
            <a:r>
              <a:rPr lang="en-US" sz="2800" dirty="0" smtClean="0">
                <a:solidFill>
                  <a:schemeClr val="tx1"/>
                </a:solidFill>
                <a:cs typeface="+mj-cs"/>
              </a:rPr>
              <a:t>The </a:t>
            </a:r>
            <a:r>
              <a:rPr lang="en-US" sz="2800" dirty="0" smtClean="0">
                <a:solidFill>
                  <a:schemeClr val="tx1"/>
                </a:solidFill>
                <a:cs typeface="+mj-cs"/>
              </a:rPr>
              <a:t>eye , the organ of vision , consist from the eyeball and its accessory structures such as ocular muscle that move the eyeball , the lids that protect it and the </a:t>
            </a:r>
            <a:r>
              <a:rPr lang="en-US" sz="2800" dirty="0" err="1" smtClean="0">
                <a:solidFill>
                  <a:schemeClr val="tx1"/>
                </a:solidFill>
                <a:cs typeface="+mj-cs"/>
              </a:rPr>
              <a:t>lacrimal</a:t>
            </a:r>
            <a:r>
              <a:rPr lang="en-US" sz="2800" dirty="0" smtClean="0">
                <a:solidFill>
                  <a:schemeClr val="tx1"/>
                </a:solidFill>
                <a:cs typeface="+mj-cs"/>
              </a:rPr>
              <a:t> apparatus that keep it exposed parts moist . </a:t>
            </a:r>
            <a:r>
              <a:rPr lang="en-US" sz="2800" dirty="0" smtClean="0">
                <a:solidFill>
                  <a:schemeClr val="tx1"/>
                </a:solidFill>
              </a:rPr>
              <a:t>Most of these are housed in the orbit, where </a:t>
            </a:r>
            <a:r>
              <a:rPr lang="en-US" sz="2800" dirty="0" smtClean="0">
                <a:solidFill>
                  <a:schemeClr val="tx1"/>
                </a:solidFill>
              </a:rPr>
              <a:t>the eyeball </a:t>
            </a:r>
            <a:r>
              <a:rPr lang="en-US" sz="2800" dirty="0" smtClean="0">
                <a:solidFill>
                  <a:schemeClr val="tx1"/>
                </a:solidFill>
              </a:rPr>
              <a:t>is embedded in generous quantities of </a:t>
            </a:r>
            <a:r>
              <a:rPr lang="en-US" sz="2800" dirty="0" smtClean="0">
                <a:solidFill>
                  <a:schemeClr val="tx1"/>
                </a:solidFill>
              </a:rPr>
              <a:t>fat .</a:t>
            </a:r>
          </a:p>
          <a:p>
            <a:pPr algn="l"/>
            <a:r>
              <a:rPr lang="en-US" sz="2800" dirty="0" smtClean="0">
                <a:solidFill>
                  <a:schemeClr val="tx1"/>
                </a:solidFill>
                <a:cs typeface="+mj-cs"/>
              </a:rPr>
              <a:t>The eyes of the domestic mammals protrude </a:t>
            </a:r>
            <a:r>
              <a:rPr lang="en-US" sz="2800" dirty="0" smtClean="0">
                <a:solidFill>
                  <a:schemeClr val="tx1"/>
                </a:solidFill>
                <a:cs typeface="+mj-cs"/>
              </a:rPr>
              <a:t>more from </a:t>
            </a:r>
            <a:r>
              <a:rPr lang="en-US" sz="2800" dirty="0" smtClean="0">
                <a:solidFill>
                  <a:schemeClr val="tx1"/>
                </a:solidFill>
                <a:cs typeface="+mj-cs"/>
              </a:rPr>
              <a:t>the surface of the </a:t>
            </a:r>
            <a:r>
              <a:rPr lang="en-US" sz="2800" dirty="0" smtClean="0">
                <a:solidFill>
                  <a:schemeClr val="tx1"/>
                </a:solidFill>
                <a:cs typeface="+mj-cs"/>
              </a:rPr>
              <a:t>face. </a:t>
            </a:r>
            <a:r>
              <a:rPr lang="en-US" sz="2800" dirty="0" smtClean="0">
                <a:solidFill>
                  <a:schemeClr val="tx1"/>
                </a:solidFill>
                <a:cs typeface="+mj-cs"/>
              </a:rPr>
              <a:t>Their position in the head is </a:t>
            </a:r>
            <a:r>
              <a:rPr lang="en-US" sz="2800" dirty="0" smtClean="0">
                <a:solidFill>
                  <a:schemeClr val="tx1"/>
                </a:solidFill>
                <a:cs typeface="+mj-cs"/>
              </a:rPr>
              <a:t>related to </a:t>
            </a:r>
            <a:r>
              <a:rPr lang="en-US" sz="2800" dirty="0" smtClean="0">
                <a:solidFill>
                  <a:schemeClr val="tx1"/>
                </a:solidFill>
                <a:cs typeface="+mj-cs"/>
              </a:rPr>
              <a:t>the animal’s environment, habits, and method </a:t>
            </a:r>
            <a:r>
              <a:rPr lang="en-US" sz="2800" dirty="0" smtClean="0">
                <a:solidFill>
                  <a:schemeClr val="tx1"/>
                </a:solidFill>
                <a:cs typeface="+mj-cs"/>
              </a:rPr>
              <a:t>of feeding</a:t>
            </a:r>
            <a:r>
              <a:rPr lang="en-US" sz="2800" dirty="0" smtClean="0">
                <a:solidFill>
                  <a:schemeClr val="tx1"/>
                </a:solidFill>
                <a:cs typeface="+mj-cs"/>
              </a:rPr>
              <a:t>. In </a:t>
            </a:r>
            <a:r>
              <a:rPr lang="en-US" sz="2800" dirty="0" smtClean="0">
                <a:solidFill>
                  <a:schemeClr val="tx1"/>
                </a:solidFill>
                <a:cs typeface="+mj-cs"/>
              </a:rPr>
              <a:t>general cat and dog have eyes </a:t>
            </a:r>
            <a:r>
              <a:rPr lang="en-US" sz="2800" dirty="0" smtClean="0">
                <a:solidFill>
                  <a:schemeClr val="tx1"/>
                </a:solidFill>
                <a:cs typeface="+mj-cs"/>
              </a:rPr>
              <a:t>set well forward, whereas </a:t>
            </a:r>
            <a:r>
              <a:rPr lang="en-US" sz="2800" dirty="0" smtClean="0">
                <a:solidFill>
                  <a:schemeClr val="tx1"/>
                </a:solidFill>
                <a:cs typeface="+mj-cs"/>
              </a:rPr>
              <a:t>those  In horse</a:t>
            </a:r>
            <a:r>
              <a:rPr lang="en-US" sz="2800" dirty="0" smtClean="0">
                <a:solidFill>
                  <a:schemeClr val="tx1"/>
                </a:solidFill>
                <a:cs typeface="+mj-cs"/>
              </a:rPr>
              <a:t>, </a:t>
            </a:r>
            <a:r>
              <a:rPr lang="en-US" sz="2800" dirty="0" smtClean="0">
                <a:solidFill>
                  <a:schemeClr val="tx1"/>
                </a:solidFill>
                <a:cs typeface="+mj-cs"/>
              </a:rPr>
              <a:t>ruminants and rabbits carry </a:t>
            </a:r>
            <a:r>
              <a:rPr lang="en-US" sz="2800" dirty="0" smtClean="0">
                <a:solidFill>
                  <a:schemeClr val="tx1"/>
                </a:solidFill>
                <a:cs typeface="+mj-cs"/>
              </a:rPr>
              <a:t>their </a:t>
            </a:r>
            <a:r>
              <a:rPr lang="en-US" sz="2800" dirty="0" smtClean="0">
                <a:solidFill>
                  <a:schemeClr val="tx1"/>
                </a:solidFill>
                <a:cs typeface="+mj-cs"/>
              </a:rPr>
              <a:t>eyes more </a:t>
            </a:r>
            <a:r>
              <a:rPr lang="en-US" sz="2800" dirty="0" smtClean="0">
                <a:solidFill>
                  <a:schemeClr val="tx1"/>
                </a:solidFill>
                <a:cs typeface="+mj-cs"/>
              </a:rPr>
              <a:t>laterally </a:t>
            </a:r>
            <a:r>
              <a:rPr lang="en-US" sz="2800" dirty="0" smtClean="0">
                <a:solidFill>
                  <a:schemeClr val="tx1"/>
                </a:solidFill>
                <a:cs typeface="+mj-cs"/>
              </a:rPr>
              <a:t>.</a:t>
            </a:r>
          </a:p>
          <a:p>
            <a:pPr algn="l"/>
            <a:r>
              <a:rPr lang="en-US" sz="2800" dirty="0" smtClean="0">
                <a:solidFill>
                  <a:schemeClr val="tx1"/>
                </a:solidFill>
                <a:cs typeface="+mj-cs"/>
              </a:rPr>
              <a:t> </a:t>
            </a:r>
            <a:endParaRPr lang="en-US" sz="2800" dirty="0" smtClean="0">
              <a:solidFill>
                <a:schemeClr val="tx1"/>
              </a:solidFill>
              <a:cs typeface="+mj-cs"/>
            </a:endParaRPr>
          </a:p>
          <a:p>
            <a:pPr algn="l"/>
            <a:endParaRPr lang="en-US" sz="2800" dirty="0" smtClean="0">
              <a:solidFill>
                <a:schemeClr val="tx1"/>
              </a:solidFill>
              <a:cs typeface="+mj-cs"/>
            </a:endParaRPr>
          </a:p>
          <a:p>
            <a:pPr algn="l"/>
            <a:endParaRPr lang="ar-IQ" sz="2800" dirty="0">
              <a:solidFill>
                <a:schemeClr val="tx1"/>
              </a:solidFill>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2514600" y="228600"/>
            <a:ext cx="3352800" cy="5897563"/>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629400"/>
          </a:xfrm>
        </p:spPr>
        <p:txBody>
          <a:bodyPr>
            <a:noAutofit/>
          </a:bodyPr>
          <a:lstStyle/>
          <a:p>
            <a:r>
              <a:rPr lang="en-US" sz="2200" b="1" u="sng" dirty="0" smtClean="0"/>
              <a:t>The eyeball  </a:t>
            </a:r>
            <a:endParaRPr lang="en-US" sz="2200" dirty="0" smtClean="0"/>
          </a:p>
          <a:p>
            <a:r>
              <a:rPr lang="en-US" sz="2200" dirty="0" smtClean="0"/>
              <a:t>The eyeball of the domestic mammals is spherical with some </a:t>
            </a:r>
            <a:r>
              <a:rPr lang="en-US" sz="2200" dirty="0" err="1" smtClean="0"/>
              <a:t>anteroposterior</a:t>
            </a:r>
            <a:r>
              <a:rPr lang="en-US" sz="2200" dirty="0" smtClean="0"/>
              <a:t> compression </a:t>
            </a:r>
            <a:r>
              <a:rPr lang="en-US" sz="2200" dirty="0" smtClean="0"/>
              <a:t>in horses and cattle . The eyeball has three thin tunica , that surrounds the partly liquid , partly gelatinous centre . The three tunica are :- </a:t>
            </a:r>
          </a:p>
          <a:p>
            <a:pPr lvl="0">
              <a:buNone/>
            </a:pPr>
            <a:r>
              <a:rPr lang="en-US" sz="2200" dirty="0" smtClean="0"/>
              <a:t>1- An </a:t>
            </a:r>
            <a:r>
              <a:rPr lang="en-US" sz="2200" dirty="0" smtClean="0"/>
              <a:t>externals fibrous layer for protection the eyeball , it’s the only complete tunica </a:t>
            </a:r>
            <a:r>
              <a:rPr lang="en-US" sz="2200" dirty="0" smtClean="0"/>
              <a:t> Consist </a:t>
            </a:r>
            <a:r>
              <a:rPr lang="en-US" sz="2200" dirty="0" smtClean="0"/>
              <a:t>of two segments of two spheres that differ in </a:t>
            </a:r>
            <a:r>
              <a:rPr lang="en-US" sz="2200" dirty="0" smtClean="0"/>
              <a:t>sizes.</a:t>
            </a:r>
          </a:p>
          <a:p>
            <a:pPr lvl="0">
              <a:buNone/>
            </a:pPr>
            <a:r>
              <a:rPr lang="en-US" sz="2200" dirty="0" smtClean="0"/>
              <a:t>A- The </a:t>
            </a:r>
            <a:r>
              <a:rPr lang="en-US" sz="2200" dirty="0" smtClean="0"/>
              <a:t>Sclera- </a:t>
            </a:r>
            <a:r>
              <a:rPr lang="ar-IQ" sz="2200" dirty="0" smtClean="0"/>
              <a:t> - المتصلبه  </a:t>
            </a:r>
            <a:r>
              <a:rPr lang="en-US" sz="2200" dirty="0" smtClean="0"/>
              <a:t>. |The larger segment of the larger sphere , and  appears superficially as the (white of the eye) as it is formed of collagen fibers with some elastic fibers . The ocular muscle are inserted to the external surface of the sclera . </a:t>
            </a:r>
          </a:p>
          <a:p>
            <a:pPr lvl="0">
              <a:buNone/>
            </a:pPr>
            <a:r>
              <a:rPr lang="en-US" sz="2200" dirty="0" smtClean="0"/>
              <a:t> B - Cornea </a:t>
            </a:r>
            <a:r>
              <a:rPr lang="en-US" sz="2200" dirty="0" smtClean="0"/>
              <a:t>– </a:t>
            </a:r>
            <a:r>
              <a:rPr lang="ar-SA" sz="2200" dirty="0" smtClean="0"/>
              <a:t>القرنية </a:t>
            </a:r>
            <a:r>
              <a:rPr lang="en-US" sz="2200" dirty="0" smtClean="0"/>
              <a:t> : The smaller segment of the smaller sphere . It forms the transparent anterior portion of the eye. It has no blood vessels except at its periphery </a:t>
            </a:r>
            <a:r>
              <a:rPr lang="en-US" sz="2200" dirty="0" smtClean="0"/>
              <a:t>.</a:t>
            </a:r>
          </a:p>
          <a:p>
            <a:pPr lvl="0">
              <a:buNone/>
            </a:pPr>
            <a:r>
              <a:rPr lang="en-US" sz="2200" dirty="0" smtClean="0"/>
              <a:t> </a:t>
            </a:r>
            <a:r>
              <a:rPr lang="en-US" sz="2200" dirty="0" smtClean="0"/>
              <a:t>At the </a:t>
            </a:r>
            <a:r>
              <a:rPr lang="en-US" sz="2200" dirty="0" err="1" smtClean="0"/>
              <a:t>caudo</a:t>
            </a:r>
            <a:r>
              <a:rPr lang="en-US" sz="2200" dirty="0" smtClean="0"/>
              <a:t> ventral part of the fibrous layer , the optic nerve pierces the sclera . The two segments are connected at the </a:t>
            </a:r>
            <a:r>
              <a:rPr lang="en-US" sz="2200" dirty="0" err="1" smtClean="0"/>
              <a:t>corneo</a:t>
            </a:r>
            <a:r>
              <a:rPr lang="en-US" sz="2200" dirty="0" smtClean="0"/>
              <a:t> </a:t>
            </a:r>
            <a:r>
              <a:rPr lang="en-US" sz="2200" dirty="0" err="1" smtClean="0"/>
              <a:t>scleral</a:t>
            </a:r>
            <a:r>
              <a:rPr lang="en-US" sz="2200" dirty="0" smtClean="0"/>
              <a:t> junction (</a:t>
            </a:r>
            <a:r>
              <a:rPr lang="en-US" sz="2200" dirty="0" err="1" smtClean="0"/>
              <a:t>limbus</a:t>
            </a:r>
            <a:r>
              <a:rPr lang="en-US" sz="2200" dirty="0" smtClean="0"/>
              <a:t>)  .</a:t>
            </a:r>
          </a:p>
          <a:p>
            <a:r>
              <a:rPr lang="en-US" sz="2200" dirty="0" smtClean="0"/>
              <a:t> </a:t>
            </a:r>
            <a:endParaRPr lang="ar-IQ" sz="22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Picture"/>
          <p:cNvPicPr>
            <a:picLocks noGrp="1"/>
          </p:cNvPicPr>
          <p:nvPr>
            <p:ph idx="1"/>
          </p:nvPr>
        </p:nvPicPr>
        <p:blipFill>
          <a:blip r:embed="rId2"/>
          <a:srcRect/>
          <a:stretch>
            <a:fillRect/>
          </a:stretch>
        </p:blipFill>
        <p:spPr bwMode="auto">
          <a:xfrm>
            <a:off x="609600" y="2534444"/>
            <a:ext cx="5591175" cy="37139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section view of the eye </a:t>
            </a:r>
            <a:endParaRPr lang="ar-IQ" dirty="0"/>
          </a:p>
        </p:txBody>
      </p:sp>
      <p:pic>
        <p:nvPicPr>
          <p:cNvPr id="4" name="Content Placeholder 3" descr="Picture"/>
          <p:cNvPicPr>
            <a:picLocks noGrp="1"/>
          </p:cNvPicPr>
          <p:nvPr>
            <p:ph idx="1"/>
          </p:nvPr>
        </p:nvPicPr>
        <p:blipFill>
          <a:blip r:embed="rId2"/>
          <a:srcRect/>
          <a:stretch>
            <a:fillRect/>
          </a:stretch>
        </p:blipFill>
        <p:spPr bwMode="auto">
          <a:xfrm>
            <a:off x="838200" y="1447800"/>
            <a:ext cx="66294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lvl="0">
              <a:buNone/>
            </a:pPr>
            <a:r>
              <a:rPr lang="en-US" dirty="0" smtClean="0"/>
              <a:t>2-  </a:t>
            </a:r>
            <a:r>
              <a:rPr lang="en-US" dirty="0" smtClean="0"/>
              <a:t>Middle vascular tunica that consist largely of blood vessels and smooth muscle and is concerned with the nutrition of the eyeball and regulation of the shape of the lens and size of the pupil .</a:t>
            </a:r>
          </a:p>
          <a:p>
            <a:r>
              <a:rPr lang="en-US" dirty="0" smtClean="0"/>
              <a:t>It consist of </a:t>
            </a:r>
            <a:r>
              <a:rPr lang="en-US" dirty="0" smtClean="0"/>
              <a:t>:-</a:t>
            </a:r>
          </a:p>
          <a:p>
            <a:pPr lvl="0">
              <a:buNone/>
            </a:pPr>
            <a:r>
              <a:rPr lang="en-US" dirty="0" smtClean="0"/>
              <a:t>A- </a:t>
            </a:r>
            <a:r>
              <a:rPr lang="en-US" dirty="0" smtClean="0"/>
              <a:t>Choroid : Dark brown membrane attached to the sclera by connective tissue . It has light reflecting area .</a:t>
            </a:r>
          </a:p>
          <a:p>
            <a:pPr>
              <a:buNone/>
            </a:pPr>
            <a:endParaRPr lang="en-US" dirty="0" smtClean="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0">
              <a:buNone/>
            </a:pPr>
            <a:r>
              <a:rPr lang="en-US" dirty="0" smtClean="0"/>
              <a:t>B-  </a:t>
            </a:r>
            <a:r>
              <a:rPr lang="en-US" dirty="0" err="1" smtClean="0"/>
              <a:t>Ciliary</a:t>
            </a:r>
            <a:r>
              <a:rPr lang="en-US" dirty="0" smtClean="0"/>
              <a:t> body : It is a black pigmented body that appears to surround the lens ,  its function is represented in changing the shape of the lens that give the eye the ability to focus on near or distance objects . </a:t>
            </a:r>
            <a:endParaRPr lang="en-US" dirty="0" smtClean="0"/>
          </a:p>
          <a:p>
            <a:pPr lvl="0">
              <a:buNone/>
            </a:pPr>
            <a:r>
              <a:rPr lang="en-US" dirty="0" smtClean="0"/>
              <a:t>C- Iris </a:t>
            </a:r>
            <a:r>
              <a:rPr lang="en-US" dirty="0" smtClean="0"/>
              <a:t>(</a:t>
            </a:r>
            <a:r>
              <a:rPr lang="ar-IQ" dirty="0" smtClean="0"/>
              <a:t>قزحية </a:t>
            </a:r>
            <a:r>
              <a:rPr lang="en-US" dirty="0" smtClean="0"/>
              <a:t>) : composed of a flat ring of the tissue attached at its periphery to the sclera and the </a:t>
            </a:r>
            <a:r>
              <a:rPr lang="en-US" dirty="0" err="1" smtClean="0"/>
              <a:t>ciliary</a:t>
            </a:r>
            <a:r>
              <a:rPr lang="en-US" dirty="0" smtClean="0"/>
              <a:t> body ; the opening in the centre is the pupil through which light enters to the eye , that  regulated by smooth muscle fibers  . </a:t>
            </a:r>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pPr lvl="0"/>
            <a:r>
              <a:rPr lang="en-US" dirty="0" smtClean="0"/>
              <a:t>3- </a:t>
            </a:r>
            <a:r>
              <a:rPr lang="en-US" dirty="0" smtClean="0"/>
              <a:t>An internal nervous tunica that consist largely of nervous tissue and directly concerned with the vision </a:t>
            </a:r>
            <a:r>
              <a:rPr lang="en-US" dirty="0" smtClean="0"/>
              <a:t>.</a:t>
            </a:r>
          </a:p>
          <a:p>
            <a:r>
              <a:rPr lang="en-US" b="1" dirty="0" smtClean="0"/>
              <a:t>Focusing Light</a:t>
            </a:r>
            <a:endParaRPr lang="en-US" dirty="0" smtClean="0"/>
          </a:p>
          <a:p>
            <a:r>
              <a:rPr lang="en-US" dirty="0" smtClean="0"/>
              <a:t>The lens is a transparent structure located behind the iris and held in place by ligaments. The animal  uses the lens to focus on nearby objects.</a:t>
            </a:r>
          </a:p>
          <a:p>
            <a:r>
              <a:rPr lang="en-US" b="1" dirty="0" smtClean="0"/>
              <a:t>Posterior Segment or </a:t>
            </a:r>
            <a:r>
              <a:rPr lang="en-US" b="1" dirty="0" err="1" smtClean="0"/>
              <a:t>Fundus</a:t>
            </a:r>
            <a:endParaRPr lang="en-US" dirty="0" smtClean="0"/>
          </a:p>
          <a:p>
            <a:r>
              <a:rPr lang="en-US" dirty="0" smtClean="0"/>
              <a:t>Vitreous chamber--This is the large space between the lens and retina that contains the very thick vitreous.</a:t>
            </a:r>
          </a:p>
          <a:p>
            <a:pPr lvl="0"/>
            <a:endParaRPr lang="en-US" dirty="0" smtClean="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b="1" dirty="0" smtClean="0"/>
              <a:t>3 - Retina</a:t>
            </a:r>
            <a:r>
              <a:rPr lang="en-US" dirty="0" smtClean="0"/>
              <a:t>--The retina is the most complex structure of the eye and is the most metabolically active tissue in the body. It converts light energy into chemical energy to generate the electrical signal that is conducted to the brain in order for the vision .</a:t>
            </a:r>
          </a:p>
          <a:p>
            <a:r>
              <a:rPr lang="en-US" dirty="0" smtClean="0"/>
              <a:t>The retina contains a high number of very large ganglion cells </a:t>
            </a:r>
            <a:r>
              <a:rPr lang="en-US" dirty="0" smtClean="0"/>
              <a:t>that conduct </a:t>
            </a:r>
            <a:r>
              <a:rPr lang="en-US" dirty="0" smtClean="0"/>
              <a:t>the visual impulses quickly. </a:t>
            </a:r>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53</TotalTime>
  <Words>606</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sence organ  1- The Eye </vt:lpstr>
      <vt:lpstr>Slide 2</vt:lpstr>
      <vt:lpstr>Slide 3</vt:lpstr>
      <vt:lpstr>Slide 4</vt:lpstr>
      <vt:lpstr>Cross section view of the eye </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sence organ  1- The Eye </dc:title>
  <dc:creator>alaa</dc:creator>
  <cp:lastModifiedBy>alaa</cp:lastModifiedBy>
  <cp:revision>7</cp:revision>
  <dcterms:created xsi:type="dcterms:W3CDTF">2006-08-16T00:00:00Z</dcterms:created>
  <dcterms:modified xsi:type="dcterms:W3CDTF">2018-12-04T21:23:10Z</dcterms:modified>
</cp:coreProperties>
</file>